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37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52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7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4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44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1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9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33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4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35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996C-B3FB-47CD-865A-075B5BD82C47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AC006-F7D1-41A3-805F-1C68DA8F5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49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First-Order Filters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/>
              <a:t>Secton</a:t>
            </a:r>
            <a:r>
              <a:rPr lang="en-CA" dirty="0"/>
              <a:t> 14.4</a:t>
            </a:r>
          </a:p>
        </p:txBody>
      </p:sp>
    </p:spTree>
    <p:extLst>
      <p:ext uri="{BB962C8B-B14F-4D97-AF65-F5344CB8AC3E}">
        <p14:creationId xmlns:p14="http://schemas.microsoft.com/office/powerpoint/2010/main" val="8170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#1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Active RC Prototype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Switched-capacitor Equivalent</a:t>
            </a:r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95427"/>
            <a:ext cx="4040188" cy="171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047970"/>
            <a:ext cx="4041775" cy="220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89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#1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Signal Flow Graph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Switched-capacitor Equivalent</a:t>
            </a:r>
          </a:p>
        </p:txBody>
      </p:sp>
      <p:pic>
        <p:nvPicPr>
          <p:cNvPr id="1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047970"/>
            <a:ext cx="4041775" cy="220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18054"/>
            <a:ext cx="4040188" cy="166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645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#1 Transfer Function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328592" cy="21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646640" cy="9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2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#1 Design Equations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45977"/>
            <a:ext cx="3024336" cy="89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45977"/>
            <a:ext cx="4989102" cy="80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2926599" cy="297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683568" y="4365104"/>
            <a:ext cx="144016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5940152" y="4365103"/>
            <a:ext cx="2712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Extra degree of freedom</a:t>
            </a:r>
            <a:br>
              <a:rPr lang="en-CA" dirty="0"/>
            </a:br>
            <a:r>
              <a:rPr lang="en-CA" dirty="0"/>
              <a:t>in choice of K</a:t>
            </a:r>
            <a:r>
              <a:rPr lang="en-CA" baseline="-25000" dirty="0"/>
              <a:t>5</a:t>
            </a:r>
            <a:r>
              <a:rPr lang="en-CA" dirty="0"/>
              <a:t> determines</a:t>
            </a:r>
            <a:br>
              <a:rPr lang="en-CA" dirty="0"/>
            </a:br>
            <a:r>
              <a:rPr lang="en-CA" dirty="0"/>
              <a:t>the amplitude of the signal</a:t>
            </a:r>
            <a:br>
              <a:rPr lang="en-CA" dirty="0"/>
            </a:br>
            <a:r>
              <a:rPr lang="en-CA" dirty="0"/>
              <a:t>at V</a:t>
            </a:r>
            <a:r>
              <a:rPr lang="en-CA" baseline="-25000" dirty="0"/>
              <a:t>1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34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#2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Active RC Prototype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Switched-capacitor Equivalent</a:t>
            </a: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39778"/>
            <a:ext cx="4040188" cy="180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04864"/>
            <a:ext cx="4041775" cy="207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02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#2 Design Equations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12" y="1804501"/>
            <a:ext cx="2564532" cy="77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744" y="1772816"/>
            <a:ext cx="4805502" cy="76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86" y="3068961"/>
            <a:ext cx="36766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683568" y="4005065"/>
            <a:ext cx="144016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940152" y="4005064"/>
            <a:ext cx="2712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Extra degree of freedom</a:t>
            </a:r>
            <a:br>
              <a:rPr lang="en-CA" dirty="0"/>
            </a:br>
            <a:r>
              <a:rPr lang="en-CA" dirty="0"/>
              <a:t>in choice of K</a:t>
            </a:r>
            <a:r>
              <a:rPr lang="en-CA" baseline="-25000" dirty="0"/>
              <a:t>5</a:t>
            </a:r>
            <a:r>
              <a:rPr lang="en-CA" dirty="0"/>
              <a:t> determines</a:t>
            </a:r>
            <a:br>
              <a:rPr lang="en-CA" dirty="0"/>
            </a:br>
            <a:r>
              <a:rPr lang="en-CA" dirty="0"/>
              <a:t>the amplitude of the signal</a:t>
            </a:r>
            <a:br>
              <a:rPr lang="en-CA" dirty="0"/>
            </a:br>
            <a:r>
              <a:rPr lang="en-CA" dirty="0"/>
              <a:t>at V</a:t>
            </a:r>
            <a:r>
              <a:rPr lang="en-CA" baseline="-25000" dirty="0"/>
              <a:t>1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17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First-order Switched-capacitor Filter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Active RC Prototype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Switched-capacitor Equivalent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07466"/>
            <a:ext cx="4040188" cy="168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270455"/>
            <a:ext cx="4041775" cy="1760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63691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Fig. 14.17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4769766" y="2636912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Fig. 14.18(a)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467544" y="512989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Beginning with conventional continuous-time active RC filters, and replacing each resistor with a switched-capacitor results in a discrete-time filter whose frequency response closely approximates that of the original continuous-time filter at frequencies far below the sampling frequency</a:t>
            </a:r>
          </a:p>
        </p:txBody>
      </p:sp>
    </p:spTree>
    <p:extLst>
      <p:ext uri="{BB962C8B-B14F-4D97-AF65-F5344CB8AC3E}">
        <p14:creationId xmlns:p14="http://schemas.microsoft.com/office/powerpoint/2010/main" val="37334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First-order Switched-capacitor Filter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Signal Flow Graph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Switched-capacitor Filter</a:t>
            </a: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270455"/>
            <a:ext cx="4041775" cy="1760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8717"/>
            <a:ext cx="4040188" cy="150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54" y="5057825"/>
            <a:ext cx="7615386" cy="45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69766" y="2636912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Fig. 14.18(a)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539552" y="2636912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Fig. 14.18(b)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39552" y="573325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Once a filter structure is obtained, its precise frequency response is determined through the use of discrete-time analysis</a:t>
            </a:r>
          </a:p>
        </p:txBody>
      </p:sp>
    </p:spTree>
    <p:extLst>
      <p:ext uri="{BB962C8B-B14F-4D97-AF65-F5344CB8AC3E}">
        <p14:creationId xmlns:p14="http://schemas.microsoft.com/office/powerpoint/2010/main" val="398165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First-order Switched-capacitor Filter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615386" cy="45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3827150" cy="268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Brace 8"/>
          <p:cNvSpPr/>
          <p:nvPr/>
        </p:nvSpPr>
        <p:spPr>
          <a:xfrm>
            <a:off x="4070397" y="4365104"/>
            <a:ext cx="360040" cy="1248743"/>
          </a:xfrm>
          <a:prstGeom prst="rightBrace">
            <a:avLst>
              <a:gd name="adj1" fmla="val 41460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774" y="4234419"/>
            <a:ext cx="1561961" cy="69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742" y="4227273"/>
            <a:ext cx="1589228" cy="71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09" y="5613847"/>
            <a:ext cx="1200652" cy="66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19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Frequency response of the first-order filter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04" y="1700808"/>
            <a:ext cx="3271838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15095"/>
            <a:ext cx="2728913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10382"/>
            <a:ext cx="4767263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29" y="5159298"/>
            <a:ext cx="2181225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3677" y="5481237"/>
            <a:ext cx="2975495" cy="2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err="1">
                <a:latin typeface="Symbol" pitchFamily="18" charset="2"/>
              </a:rPr>
              <a:t>w</a:t>
            </a:r>
            <a:r>
              <a:rPr lang="en-CA" sz="2400" dirty="0" err="1"/>
              <a:t>T</a:t>
            </a:r>
            <a:r>
              <a:rPr lang="en-CA" sz="2400" dirty="0"/>
              <a:t> &lt;&lt; 1  </a:t>
            </a:r>
            <a:r>
              <a:rPr lang="en-CA" sz="2400" dirty="0">
                <a:sym typeface="Symbol"/>
              </a:rPr>
              <a:t>  </a:t>
            </a:r>
            <a:r>
              <a:rPr lang="en-CA" sz="2400" dirty="0">
                <a:latin typeface="Symbol" pitchFamily="18" charset="2"/>
              </a:rPr>
              <a:t>w</a:t>
            </a:r>
            <a:r>
              <a:rPr lang="en-CA" sz="2400" dirty="0">
                <a:sym typeface="Symbol"/>
              </a:rPr>
              <a:t> &lt;&lt; 1/T :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70996" y="3151312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Using: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936" y="3140968"/>
            <a:ext cx="22098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470" y="3164434"/>
            <a:ext cx="22812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73518" y="3143108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&amp;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86" y="4966927"/>
            <a:ext cx="1353855" cy="70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88" y="5673686"/>
            <a:ext cx="1335353" cy="7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ight Brace 13"/>
          <p:cNvSpPr/>
          <p:nvPr/>
        </p:nvSpPr>
        <p:spPr>
          <a:xfrm flipH="1">
            <a:off x="6524476" y="4773539"/>
            <a:ext cx="541909" cy="1758192"/>
          </a:xfrm>
          <a:prstGeom prst="rightBrace">
            <a:avLst>
              <a:gd name="adj1" fmla="val 41460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64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Switch Sharing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83809"/>
            <a:ext cx="4038600" cy="175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50136"/>
            <a:ext cx="4038600" cy="182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499992" y="3284984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2132856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Fig. 14.18(a)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5057798" y="2132856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Fig. 14.19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829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Fully Differential Implementation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50136"/>
            <a:ext cx="4038600" cy="182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42542"/>
            <a:ext cx="4038600" cy="264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4067944" y="35730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499992" y="5661248"/>
            <a:ext cx="425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Allows for signal inversion by crossing wires</a:t>
            </a:r>
          </a:p>
        </p:txBody>
      </p:sp>
    </p:spTree>
    <p:extLst>
      <p:ext uri="{BB962C8B-B14F-4D97-AF65-F5344CB8AC3E}">
        <p14:creationId xmlns:p14="http://schemas.microsoft.com/office/powerpoint/2010/main" val="191606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/>
              <a:t>Biquad</a:t>
            </a:r>
            <a:r>
              <a:rPr lang="en-CA" dirty="0"/>
              <a:t> Filters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/>
              <a:t>Secton</a:t>
            </a:r>
            <a:r>
              <a:rPr lang="en-CA" dirty="0"/>
              <a:t> 14.5</a:t>
            </a:r>
          </a:p>
        </p:txBody>
      </p:sp>
    </p:spTree>
    <p:extLst>
      <p:ext uri="{BB962C8B-B14F-4D97-AF65-F5344CB8AC3E}">
        <p14:creationId xmlns:p14="http://schemas.microsoft.com/office/powerpoint/2010/main" val="397882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Discrete-Time </a:t>
            </a:r>
            <a:r>
              <a:rPr lang="en-CA" dirty="0" err="1"/>
              <a:t>Biquad</a:t>
            </a:r>
            <a:r>
              <a:rPr lang="en-CA" dirty="0"/>
              <a:t> Realizations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Similar to continuous-time </a:t>
            </a:r>
            <a:r>
              <a:rPr lang="en-CA" dirty="0" err="1"/>
              <a:t>biquads</a:t>
            </a:r>
            <a:r>
              <a:rPr lang="en-CA" dirty="0"/>
              <a:t>, discrete-time </a:t>
            </a:r>
            <a:r>
              <a:rPr lang="en-CA" dirty="0" err="1"/>
              <a:t>biquads</a:t>
            </a:r>
            <a:r>
              <a:rPr lang="en-CA" dirty="0"/>
              <a:t> may be realized using two integrators in a negative feedback loop, one of the integrators having loss to provide stability</a:t>
            </a:r>
          </a:p>
          <a:p>
            <a:r>
              <a:rPr lang="en-CA" dirty="0"/>
              <a:t>Several different discrete-time </a:t>
            </a:r>
            <a:r>
              <a:rPr lang="en-CA" dirty="0" err="1"/>
              <a:t>biquads</a:t>
            </a:r>
            <a:r>
              <a:rPr lang="en-CA" dirty="0"/>
              <a:t> can be realized by varying the type (i.e., delayed, delay-free) and exact connection of switched-capacitor branches within the two-integrator loop</a:t>
            </a:r>
          </a:p>
          <a:p>
            <a:r>
              <a:rPr lang="en-CA" dirty="0"/>
              <a:t>The choice of which </a:t>
            </a:r>
            <a:r>
              <a:rPr lang="en-CA" dirty="0" err="1"/>
              <a:t>biquad</a:t>
            </a:r>
            <a:r>
              <a:rPr lang="en-CA" dirty="0"/>
              <a:t> to use depends upon the specific pole and zero locations sought.</a:t>
            </a:r>
          </a:p>
        </p:txBody>
      </p:sp>
    </p:spTree>
    <p:extLst>
      <p:ext uri="{BB962C8B-B14F-4D97-AF65-F5344CB8AC3E}">
        <p14:creationId xmlns:p14="http://schemas.microsoft.com/office/powerpoint/2010/main" val="263426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302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First-Order Filters</vt:lpstr>
      <vt:lpstr>First-order Switched-capacitor Filter</vt:lpstr>
      <vt:lpstr>First-order Switched-capacitor Filter</vt:lpstr>
      <vt:lpstr>First-order Switched-capacitor Filter</vt:lpstr>
      <vt:lpstr>Frequency response of the first-order filter</vt:lpstr>
      <vt:lpstr>Switch Sharing</vt:lpstr>
      <vt:lpstr>Fully Differential Implementation</vt:lpstr>
      <vt:lpstr>Biquad Filters</vt:lpstr>
      <vt:lpstr>Discrete-Time Biquad Realizations</vt:lpstr>
      <vt:lpstr>Biquad #1</vt:lpstr>
      <vt:lpstr>Biquad #1</vt:lpstr>
      <vt:lpstr>Biquad #1 Transfer Function</vt:lpstr>
      <vt:lpstr>Biquad #1 Design Equations</vt:lpstr>
      <vt:lpstr>Biquad #2</vt:lpstr>
      <vt:lpstr>Biquad #2 Design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First-Order Filters</dc:title>
  <dc:creator>Tony Chan Carusone</dc:creator>
  <cp:lastModifiedBy>Gabor Temes</cp:lastModifiedBy>
  <cp:revision>2</cp:revision>
  <dcterms:created xsi:type="dcterms:W3CDTF">2012-11-14T03:56:37Z</dcterms:created>
  <dcterms:modified xsi:type="dcterms:W3CDTF">2021-11-07T20:14:45Z</dcterms:modified>
</cp:coreProperties>
</file>